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6" r:id="rId3"/>
    <p:sldId id="557" r:id="rId4"/>
    <p:sldId id="5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/>
    <p:restoredTop sz="94659"/>
  </p:normalViewPr>
  <p:slideViewPr>
    <p:cSldViewPr snapToGrid="0" snapToObjects="1">
      <p:cViewPr varScale="1">
        <p:scale>
          <a:sx n="83" d="100"/>
          <a:sy n="83" d="100"/>
        </p:scale>
        <p:origin x="50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2022/3/22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601BB3-B353-4653-B4CD-34193F16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326"/>
            <a:ext cx="12042094" cy="19803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A0461B4-B6AE-48A7-BE0F-BDB23EBF12BA}"/>
              </a:ext>
            </a:extLst>
          </p:cNvPr>
          <p:cNvSpPr txBox="1"/>
          <p:nvPr/>
        </p:nvSpPr>
        <p:spPr>
          <a:xfrm>
            <a:off x="2370965" y="3937920"/>
            <a:ext cx="716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避免重复计算，用空间换时间，是动态规划算法提高效率的关键！</a:t>
            </a:r>
          </a:p>
        </p:txBody>
      </p:sp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6A429F-DC9E-984B-AE25-58A3710D3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55700"/>
            <a:ext cx="10871200" cy="562610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7ED58679-7E56-458F-B05D-BACC7168A19C}"/>
              </a:ext>
            </a:extLst>
          </p:cNvPr>
          <p:cNvSpPr/>
          <p:nvPr/>
        </p:nvSpPr>
        <p:spPr>
          <a:xfrm>
            <a:off x="741321" y="1089503"/>
            <a:ext cx="3782127" cy="1729166"/>
          </a:xfrm>
          <a:prstGeom prst="wedgeRectCallout">
            <a:avLst>
              <a:gd name="adj1" fmla="val -20042"/>
              <a:gd name="adj2" fmla="val 7563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(C) 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填第</a:t>
            </a:r>
            <a:r>
              <a:rPr lang="en-US" altLang="zh-CN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行第</a:t>
            </a:r>
            <a:r>
              <a:rPr lang="en-US" altLang="zh-CN" dirty="0">
                <a:solidFill>
                  <a:schemeClr val="tx2">
                    <a:lumMod val="65000"/>
                    <a:lumOff val="35000"/>
                  </a:schemeClr>
                </a:solidFill>
              </a:rPr>
              <a:t>j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列的表格需要</a:t>
            </a:r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j-1</a:t>
            </a:r>
            <a:r>
              <a:rPr lang="zh-CN" altLang="en-US" dirty="0">
                <a:solidFill>
                  <a:srgbClr val="FF0000"/>
                </a:solidFill>
              </a:rPr>
              <a:t>列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j+1</a:t>
            </a:r>
            <a:r>
              <a:rPr lang="zh-CN" altLang="en-US" dirty="0">
                <a:solidFill>
                  <a:srgbClr val="FF0000"/>
                </a:solidFill>
              </a:rPr>
              <a:t>列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的表格结果，但这些表格都</a:t>
            </a:r>
            <a:r>
              <a:rPr lang="zh-CN" altLang="en-US" dirty="0">
                <a:solidFill>
                  <a:srgbClr val="C00000"/>
                </a:solidFill>
              </a:rPr>
              <a:t>在</a:t>
            </a:r>
            <a:r>
              <a:rPr lang="en-US" altLang="zh-CN" dirty="0">
                <a:solidFill>
                  <a:srgbClr val="C00000"/>
                </a:solidFill>
              </a:rPr>
              <a:t>i-1</a:t>
            </a:r>
            <a:r>
              <a:rPr lang="zh-CN" altLang="en-US" dirty="0">
                <a:solidFill>
                  <a:srgbClr val="C00000"/>
                </a:solidFill>
              </a:rPr>
              <a:t>行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中，而第</a:t>
            </a:r>
            <a:r>
              <a:rPr lang="en-US" altLang="zh-CN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行只需要</a:t>
            </a:r>
            <a:r>
              <a:rPr lang="en-US" altLang="zh-CN" dirty="0">
                <a:solidFill>
                  <a:schemeClr val="tx2">
                    <a:lumMod val="65000"/>
                    <a:lumOff val="35000"/>
                  </a:schemeClr>
                </a:solidFill>
              </a:rPr>
              <a:t>j-1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列的表格内容。因此，只要</a:t>
            </a:r>
            <a:r>
              <a:rPr lang="zh-CN" altLang="en-US" dirty="0">
                <a:solidFill>
                  <a:srgbClr val="00B0F0"/>
                </a:solidFill>
              </a:rPr>
              <a:t>先把</a:t>
            </a:r>
            <a:r>
              <a:rPr lang="en-US" altLang="zh-CN" dirty="0">
                <a:solidFill>
                  <a:srgbClr val="00B0F0"/>
                </a:solidFill>
              </a:rPr>
              <a:t>i-1</a:t>
            </a:r>
            <a:r>
              <a:rPr lang="zh-CN" altLang="en-US" dirty="0">
                <a:solidFill>
                  <a:srgbClr val="00B0F0"/>
                </a:solidFill>
              </a:rPr>
              <a:t>行所有列，以及第</a:t>
            </a:r>
            <a:r>
              <a:rPr lang="en-US" altLang="zh-CN" dirty="0" err="1">
                <a:solidFill>
                  <a:srgbClr val="00B0F0"/>
                </a:solidFill>
              </a:rPr>
              <a:t>i</a:t>
            </a:r>
            <a:r>
              <a:rPr lang="zh-CN" altLang="en-US" dirty="0">
                <a:solidFill>
                  <a:srgbClr val="00B0F0"/>
                </a:solidFill>
              </a:rPr>
              <a:t>行前面的列的表格填好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，就可以用来填写第</a:t>
            </a:r>
            <a:r>
              <a:rPr lang="en-US" altLang="zh-CN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行第</a:t>
            </a:r>
            <a:r>
              <a:rPr lang="en-US" altLang="zh-CN" dirty="0">
                <a:solidFill>
                  <a:schemeClr val="tx2">
                    <a:lumMod val="65000"/>
                    <a:lumOff val="35000"/>
                  </a:schemeClr>
                </a:solidFill>
              </a:rPr>
              <a:t>j</a:t>
            </a:r>
            <a:r>
              <a:rPr lang="zh-CN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列的表格！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26148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B4A5E9-9E76-E749-8A93-7D65D0F60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9" y="1261355"/>
            <a:ext cx="10795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058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F74D6B-0034-9C40-83C5-D8CD5A3A9CBC}"/>
              </a:ext>
            </a:extLst>
          </p:cNvPr>
          <p:cNvSpPr txBox="1"/>
          <p:nvPr/>
        </p:nvSpPr>
        <p:spPr>
          <a:xfrm>
            <a:off x="3327093" y="234434"/>
            <a:ext cx="176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0-1</a:t>
            </a:r>
            <a:r>
              <a:rPr kumimoji="1" lang="zh-CN" altLang="en-US" dirty="0"/>
              <a:t>背包问题）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695CF1-E927-324E-9146-31B47E0BE475}"/>
              </a:ext>
            </a:extLst>
          </p:cNvPr>
          <p:cNvSpPr txBox="1"/>
          <p:nvPr/>
        </p:nvSpPr>
        <p:spPr>
          <a:xfrm>
            <a:off x="225407" y="1266941"/>
            <a:ext cx="605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按硬币面额降序（非递增）排序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7AF154-64BF-1A45-9178-0B9FF7873641}"/>
                  </a:ext>
                </a:extLst>
              </p:cNvPr>
              <p:cNvSpPr txBox="1"/>
              <p:nvPr/>
            </p:nvSpPr>
            <p:spPr>
              <a:xfrm>
                <a:off x="1692161" y="1819827"/>
                <a:ext cx="18420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≥…≥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7AF154-64BF-1A45-9178-0B9FF7873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161" y="1819827"/>
                <a:ext cx="1842043" cy="276999"/>
              </a:xfrm>
              <a:prstGeom prst="rect">
                <a:avLst/>
              </a:prstGeom>
              <a:blipFill>
                <a:blip r:embed="rId2"/>
                <a:stretch>
                  <a:fillRect l="-68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06C542-FC66-D040-B3AF-ACF2FDC85833}"/>
                  </a:ext>
                </a:extLst>
              </p:cNvPr>
              <p:cNvSpPr txBox="1"/>
              <p:nvPr/>
            </p:nvSpPr>
            <p:spPr>
              <a:xfrm>
                <a:off x="225407" y="2443653"/>
                <a:ext cx="5870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𝑏𝑜𝑜𝑙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记录能否用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个硬币支付</a:t>
                </a:r>
                <a:r>
                  <a:rPr kumimoji="1" lang="en-US" altLang="zh-CN" dirty="0"/>
                  <a:t>W</a:t>
                </a:r>
                <a:r>
                  <a:rPr kumimoji="1" lang="zh-CN" altLang="en-US" dirty="0"/>
                  <a:t>的零钱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06C542-FC66-D040-B3AF-ACF2FDC8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07" y="2443653"/>
                <a:ext cx="5870593" cy="369332"/>
              </a:xfrm>
              <a:prstGeom prst="rect">
                <a:avLst/>
              </a:prstGeom>
              <a:blipFill>
                <a:blip r:embed="rId3"/>
                <a:stretch>
                  <a:fillRect l="-648" t="-13793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0B6E253-A526-8D46-BD42-55E913D44F0E}"/>
                  </a:ext>
                </a:extLst>
              </p:cNvPr>
              <p:cNvSpPr txBox="1"/>
              <p:nvPr/>
            </p:nvSpPr>
            <p:spPr>
              <a:xfrm>
                <a:off x="1681147" y="2932585"/>
                <a:ext cx="5054589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C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        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        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0B6E253-A526-8D46-BD42-55E913D44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147" y="2932585"/>
                <a:ext cx="5054589" cy="1248547"/>
              </a:xfrm>
              <a:prstGeom prst="rect">
                <a:avLst/>
              </a:prstGeom>
              <a:blipFill>
                <a:blip r:embed="rId4"/>
                <a:stretch>
                  <a:fillRect l="-3015" b="-2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C6D98FF-F51A-4146-89D7-58AF94B25858}"/>
              </a:ext>
            </a:extLst>
          </p:cNvPr>
          <p:cNvSpPr txBox="1"/>
          <p:nvPr/>
        </p:nvSpPr>
        <p:spPr>
          <a:xfrm>
            <a:off x="247440" y="4506642"/>
            <a:ext cx="34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按字典序输出结果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642F4F-9609-3E41-B6D1-FFE906F89E81}"/>
                  </a:ext>
                </a:extLst>
              </p:cNvPr>
              <p:cNvSpPr txBox="1"/>
              <p:nvPr/>
            </p:nvSpPr>
            <p:spPr>
              <a:xfrm>
                <a:off x="2787266" y="5357844"/>
                <a:ext cx="24586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HILE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or</m:t>
                          </m:r>
                          <m:r>
                            <a:rPr kumimoji="1" lang="zh-CN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kumimoji="1" lang="zh-CN" alt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642F4F-9609-3E41-B6D1-FFE906F89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266" y="5357844"/>
                <a:ext cx="2458622" cy="553998"/>
              </a:xfrm>
              <a:prstGeom prst="rect">
                <a:avLst/>
              </a:prstGeom>
              <a:blipFill>
                <a:blip r:embed="rId5"/>
                <a:stretch>
                  <a:fillRect l="-513" t="-2273" r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0F2AEBD-BC2E-ED41-B310-AB6B780D1B2F}"/>
                  </a:ext>
                </a:extLst>
              </p:cNvPr>
              <p:cNvSpPr/>
              <p:nvPr/>
            </p:nvSpPr>
            <p:spPr>
              <a:xfrm>
                <a:off x="2644045" y="4666458"/>
                <a:ext cx="107965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zh-CN" alt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0F2AEBD-BC2E-ED41-B310-AB6B780D1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45" y="4666458"/>
                <a:ext cx="1079653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6906225-B560-CB4A-9E27-4F31E1C9867E}"/>
                  </a:ext>
                </a:extLst>
              </p:cNvPr>
              <p:cNvSpPr/>
              <p:nvPr/>
            </p:nvSpPr>
            <p:spPr>
              <a:xfrm>
                <a:off x="1450554" y="5652231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kumimoji="1" lang="zh-CN" alt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kumimoji="1"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kumimoji="1" lang="zh-CN" alt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THEN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print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kumimoji="1" lang="zh-CN" alt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6906225-B560-CB4A-9E27-4F31E1C9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54" y="5652231"/>
                <a:ext cx="609600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91C923-1683-0742-AD90-6967978C530D}"/>
                  </a:ext>
                </a:extLst>
              </p:cNvPr>
              <p:cNvSpPr txBox="1"/>
              <p:nvPr/>
            </p:nvSpPr>
            <p:spPr>
              <a:xfrm>
                <a:off x="3275154" y="6562400"/>
                <a:ext cx="941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91C923-1683-0742-AD90-6967978C5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54" y="6562400"/>
                <a:ext cx="941155" cy="276999"/>
              </a:xfrm>
              <a:prstGeom prst="rect">
                <a:avLst/>
              </a:prstGeom>
              <a:blipFill>
                <a:blip r:embed="rId8"/>
                <a:stretch>
                  <a:fillRect l="-5333" r="-4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2FDB364-6D35-E44A-A29F-4ED4B861C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686424"/>
              </p:ext>
            </p:extLst>
          </p:nvPr>
        </p:nvGraphicFramePr>
        <p:xfrm>
          <a:off x="7239889" y="2096826"/>
          <a:ext cx="3973429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49">
                  <a:extLst>
                    <a:ext uri="{9D8B030D-6E8A-4147-A177-3AD203B41FA5}">
                      <a16:colId xmlns:a16="http://schemas.microsoft.com/office/drawing/2014/main" val="119057072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4064554557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2803614792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3416203134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2414987926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1050837991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2584727294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2467725646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1863104219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32330897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1557956842"/>
                    </a:ext>
                  </a:extLst>
                </a:gridCol>
                <a:gridCol w="336280">
                  <a:extLst>
                    <a:ext uri="{9D8B030D-6E8A-4147-A177-3AD203B41FA5}">
                      <a16:colId xmlns:a16="http://schemas.microsoft.com/office/drawing/2014/main" val="2599734024"/>
                    </a:ext>
                  </a:extLst>
                </a:gridCol>
              </a:tblGrid>
              <a:tr h="325199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v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rgbClr val="7030A0"/>
                          </a:solidFill>
                        </a:rPr>
                        <a:t>i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570412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32576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9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50291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370143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7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3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910235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4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F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266398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5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466127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6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F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751712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7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792983"/>
                  </a:ext>
                </a:extLst>
              </a:tr>
              <a:tr h="32519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</a:rPr>
                        <a:t>8</a:t>
                      </a:r>
                      <a:endParaRPr lang="zh-CN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1022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8C36BA85-AEEB-452B-972E-A87553B73E60}"/>
              </a:ext>
            </a:extLst>
          </p:cNvPr>
          <p:cNvSpPr txBox="1"/>
          <p:nvPr/>
        </p:nvSpPr>
        <p:spPr>
          <a:xfrm>
            <a:off x="5910613" y="6093868"/>
            <a:ext cx="377898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如果当前的货币可用，则优先选择，保证结果的</a:t>
            </a:r>
            <a:r>
              <a:rPr lang="zh-CN" altLang="en-US" dirty="0">
                <a:solidFill>
                  <a:srgbClr val="C00000"/>
                </a:solidFill>
              </a:rPr>
              <a:t>字典序最小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A90E5CC-C07A-4954-B0C9-B38EFE8B0A3B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5035943" y="5986094"/>
            <a:ext cx="874670" cy="430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769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413</Words>
  <Application>Microsoft Office PowerPoint</Application>
  <PresentationFormat>宽屏</PresentationFormat>
  <Paragraphs>139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黑体</vt:lpstr>
      <vt:lpstr>宋体</vt:lpstr>
      <vt:lpstr>Arial</vt:lpstr>
      <vt:lpstr>Calibri</vt:lpstr>
      <vt:lpstr>Cambria Math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yx</cp:lastModifiedBy>
  <cp:revision>55</cp:revision>
  <dcterms:created xsi:type="dcterms:W3CDTF">2020-03-03T02:10:43Z</dcterms:created>
  <dcterms:modified xsi:type="dcterms:W3CDTF">2022-03-22T07:25:11Z</dcterms:modified>
</cp:coreProperties>
</file>